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19" r:id="rId5"/>
    <p:sldId id="320" r:id="rId6"/>
    <p:sldId id="532" r:id="rId7"/>
    <p:sldId id="533" r:id="rId8"/>
    <p:sldId id="534" r:id="rId9"/>
    <p:sldId id="535" r:id="rId10"/>
    <p:sldId id="536" r:id="rId11"/>
    <p:sldId id="537" r:id="rId12"/>
    <p:sldId id="538" r:id="rId13"/>
    <p:sldId id="539" r:id="rId14"/>
    <p:sldId id="540" r:id="rId15"/>
    <p:sldId id="541" r:id="rId16"/>
    <p:sldId id="530" r:id="rId17"/>
    <p:sldId id="531" r:id="rId18"/>
    <p:sldId id="54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61ED29C-0BF2-61EC-4693-65FDBE1087C7}" name="KHURSHID, REAGA S SSgt USAF ACC 9 SFS/S3O" initials="KRSSUA9S" userId="S-1-5-21-1271409858-1095883707-2794662393-9182584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5" autoAdjust="0"/>
    <p:restoredTop sz="94660"/>
  </p:normalViewPr>
  <p:slideViewPr>
    <p:cSldViewPr snapToGrid="0">
      <p:cViewPr varScale="1">
        <p:scale>
          <a:sx n="89" d="100"/>
          <a:sy n="89" d="100"/>
        </p:scale>
        <p:origin x="182"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6DD9951-5FA7-427E-9BEA-AF81541FF67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697424593"/>
      </p:ext>
    </p:extLst>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3F2C78B-F2AC-4D80-9A72-54FCB23EA2B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555689435"/>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5254A8-4E1A-4EB6-BB5A-04C930C115E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064225835"/>
      </p:ext>
    </p:extLst>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D969036C-7752-464D-A5A0-5D2CDAC59B8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338693801"/>
      </p:ext>
    </p:extLst>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43970B3B-4671-451A-AA2D-233DA054092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768018472"/>
      </p:ext>
    </p:extLst>
  </p:cSld>
  <p:clrMapOvr>
    <a:masterClrMapping/>
  </p:clrMapOvr>
  <p:transition advClick="0"/>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CB0AA0E-64C1-4B74-9623-D81BEF36D0D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696853314"/>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40771"/>
            <a:ext cx="10972800" cy="1143000"/>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CC297CC-3316-49B6-9175-8D0E103D276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931683243"/>
      </p:ext>
    </p:extLst>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7312494-E8C7-4C45-905A-C70B897296D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471551700"/>
      </p:ext>
    </p:extLst>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CCA8EBA-D7BA-4BC6-8017-8CBAF2BF636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98624248"/>
      </p:ext>
    </p:extLst>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6F0C831-4E18-4FAC-9BD9-0C48A99EAC0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465507285"/>
      </p:ext>
    </p:extLst>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F186C5B-810E-451C-8332-1062A8574AF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613345320"/>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E06D4B1-5422-478B-8E45-E5DCAF628BD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502652934"/>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D04A55E-5208-496C-A44C-A07D1339833A}"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51624926"/>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552D77B-0EFD-4B92-8AAF-180E0E3F62DA}"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517332565"/>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928F6651-3D85-428B-8F0B-14A528E80862}" type="slidenum">
              <a:rPr lang="en-US">
                <a:solidFill>
                  <a:srgbClr val="000000"/>
                </a:solidFill>
              </a:rPr>
              <a:pPr fontAlgn="base">
                <a:spcBef>
                  <a:spcPct val="0"/>
                </a:spcBef>
                <a:spcAft>
                  <a:spcPct val="0"/>
                </a:spcAft>
                <a:defRPr/>
              </a:pPr>
              <a:t>‹#›</a:t>
            </a:fld>
            <a:endParaRPr lang="en-US" dirty="0">
              <a:solidFill>
                <a:srgbClr val="000000"/>
              </a:solidFill>
            </a:endParaRPr>
          </a:p>
        </p:txBody>
      </p:sp>
      <p:pic>
        <p:nvPicPr>
          <p:cNvPr id="1031" name="Picture 8" descr="9 RW Logo"/>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871201" y="274638"/>
            <a:ext cx="1085851"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0"/>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234948" y="136525"/>
            <a:ext cx="1085851"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11"/>
          <p:cNvSpPr txBox="1">
            <a:spLocks noChangeArrowheads="1"/>
          </p:cNvSpPr>
          <p:nvPr/>
        </p:nvSpPr>
        <p:spPr bwMode="auto">
          <a:xfrm>
            <a:off x="2235200" y="533400"/>
            <a:ext cx="7416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fontAlgn="base" hangingPunct="1">
              <a:spcBef>
                <a:spcPct val="50000"/>
              </a:spcBef>
              <a:spcAft>
                <a:spcPct val="0"/>
              </a:spcAft>
              <a:defRPr/>
            </a:pPr>
            <a:endParaRPr lang="en-US" altLang="en-US" sz="4000">
              <a:solidFill>
                <a:srgbClr val="000000"/>
              </a:solidFill>
              <a:latin typeface="Arial Black" pitchFamily="34" charset="0"/>
            </a:endParaRPr>
          </a:p>
        </p:txBody>
      </p:sp>
      <p:sp>
        <p:nvSpPr>
          <p:cNvPr id="1034" name="Line 12"/>
          <p:cNvSpPr>
            <a:spLocks noChangeShapeType="1"/>
          </p:cNvSpPr>
          <p:nvPr/>
        </p:nvSpPr>
        <p:spPr bwMode="auto">
          <a:xfrm>
            <a:off x="1607527" y="1417638"/>
            <a:ext cx="8976946" cy="0"/>
          </a:xfrm>
          <a:prstGeom prst="line">
            <a:avLst/>
          </a:prstGeom>
          <a:noFill/>
          <a:ln w="57150" cmpd="thinThick">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000">
              <a:solidFill>
                <a:srgbClr val="000000"/>
              </a:solidFill>
            </a:endParaRPr>
          </a:p>
        </p:txBody>
      </p:sp>
      <p:sp>
        <p:nvSpPr>
          <p:cNvPr id="1035" name="Text Box 13"/>
          <p:cNvSpPr txBox="1">
            <a:spLocks noChangeArrowheads="1"/>
          </p:cNvSpPr>
          <p:nvPr/>
        </p:nvSpPr>
        <p:spPr bwMode="auto">
          <a:xfrm>
            <a:off x="3098800" y="501650"/>
            <a:ext cx="5486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fontAlgn="base" hangingPunct="1">
              <a:spcBef>
                <a:spcPct val="50000"/>
              </a:spcBef>
              <a:spcAft>
                <a:spcPct val="0"/>
              </a:spcAft>
              <a:defRPr/>
            </a:pPr>
            <a:endParaRPr lang="en-US" altLang="en-US" sz="4000" b="1">
              <a:solidFill>
                <a:srgbClr val="000000"/>
              </a:solidFill>
              <a:latin typeface="Arial Narrow" pitchFamily="34" charset="0"/>
            </a:endParaRPr>
          </a:p>
        </p:txBody>
      </p:sp>
      <p:pic>
        <p:nvPicPr>
          <p:cNvPr id="1036" name="Picture 14" descr="Defensor Fortis"/>
          <p:cNvPicPr>
            <a:picLocks noChangeAspect="1" noChangeArrowheads="1"/>
          </p:cNvPicPr>
          <p:nvPr/>
        </p:nvPicPr>
        <p:blipFill>
          <a:blip r:embed="rId18">
            <a:lum bright="70000" contrast="-70000"/>
            <a:extLst>
              <a:ext uri="{28A0092B-C50C-407E-A947-70E740481C1C}">
                <a14:useLocalDpi xmlns:a14="http://schemas.microsoft.com/office/drawing/2010/main" val="0"/>
              </a:ext>
            </a:extLst>
          </a:blip>
          <a:srcRect/>
          <a:stretch>
            <a:fillRect/>
          </a:stretch>
        </p:blipFill>
        <p:spPr bwMode="auto">
          <a:xfrm>
            <a:off x="4064000" y="2286000"/>
            <a:ext cx="3860800" cy="287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2441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advClick="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9SFS.VCC.RegistrationRequest@us.af.mi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9SFS.EAL@us.af.mi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dbids-global-enroll.dmdc.mil/preenrollu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0339A-2F22-11C2-EEED-8CB360E63701}"/>
              </a:ext>
            </a:extLst>
          </p:cNvPr>
          <p:cNvSpPr>
            <a:spLocks noGrp="1"/>
          </p:cNvSpPr>
          <p:nvPr>
            <p:ph type="ctrTitle"/>
          </p:nvPr>
        </p:nvSpPr>
        <p:spPr>
          <a:xfrm>
            <a:off x="914399" y="166628"/>
            <a:ext cx="10363200" cy="1470025"/>
          </a:xfrm>
        </p:spPr>
        <p:txBody>
          <a:bodyPr/>
          <a:lstStyle/>
          <a:p>
            <a:r>
              <a:rPr lang="en-US" sz="3600" b="1" i="1" dirty="0">
                <a:effectLst/>
                <a:latin typeface="+mj-lt"/>
              </a:rPr>
              <a:t>DBIDS Visitor Enrollment System (DVES)</a:t>
            </a:r>
          </a:p>
        </p:txBody>
      </p:sp>
      <p:sp>
        <p:nvSpPr>
          <p:cNvPr id="3" name="Subtitle 2">
            <a:extLst>
              <a:ext uri="{FF2B5EF4-FFF2-40B4-BE49-F238E27FC236}">
                <a16:creationId xmlns:a16="http://schemas.microsoft.com/office/drawing/2014/main" id="{66780524-F505-9501-4726-C4B4DB95E908}"/>
              </a:ext>
            </a:extLst>
          </p:cNvPr>
          <p:cNvSpPr>
            <a:spLocks noGrp="1"/>
          </p:cNvSpPr>
          <p:nvPr>
            <p:ph type="subTitle" idx="1"/>
          </p:nvPr>
        </p:nvSpPr>
        <p:spPr/>
        <p:txBody>
          <a:bodyPr/>
          <a:lstStyle/>
          <a:p>
            <a:r>
              <a:rPr lang="en-US" dirty="0"/>
              <a:t> </a:t>
            </a:r>
          </a:p>
        </p:txBody>
      </p:sp>
      <p:pic>
        <p:nvPicPr>
          <p:cNvPr id="5" name="Picture 4" descr="Logo&#10;&#10;Description automatically generated">
            <a:extLst>
              <a:ext uri="{FF2B5EF4-FFF2-40B4-BE49-F238E27FC236}">
                <a16:creationId xmlns:a16="http://schemas.microsoft.com/office/drawing/2014/main" id="{100F0EF5-96A2-C465-29D5-F1B2B77E9D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29158" y="3238500"/>
            <a:ext cx="2269362" cy="2362200"/>
          </a:xfrm>
          <a:prstGeom prst="rect">
            <a:avLst/>
          </a:prstGeom>
          <a:effectLst>
            <a:reflection blurRad="6350" stA="52000" endA="300" endPos="35000" dir="5400000" sy="-100000" algn="bl" rotWithShape="0"/>
          </a:effectLst>
        </p:spPr>
      </p:pic>
      <p:sp>
        <p:nvSpPr>
          <p:cNvPr id="6" name="TextBox 5">
            <a:extLst>
              <a:ext uri="{FF2B5EF4-FFF2-40B4-BE49-F238E27FC236}">
                <a16:creationId xmlns:a16="http://schemas.microsoft.com/office/drawing/2014/main" id="{E518DC52-4DE6-CA44-6423-688C858A2307}"/>
              </a:ext>
            </a:extLst>
          </p:cNvPr>
          <p:cNvSpPr txBox="1"/>
          <p:nvPr/>
        </p:nvSpPr>
        <p:spPr>
          <a:xfrm>
            <a:off x="4470775" y="2767280"/>
            <a:ext cx="3022922" cy="132343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1" u="none" strike="noStrike" kern="1200" cap="none" spc="0" normalizeH="0" baseline="0" noProof="0" dirty="0">
                <a:ln>
                  <a:noFill/>
                </a:ln>
                <a:solidFill>
                  <a:srgbClr val="000000"/>
                </a:solidFill>
                <a:effectLst/>
                <a:uLnTx/>
                <a:uFillTx/>
                <a:latin typeface="Times New Roman"/>
                <a:ea typeface="+mn-ea"/>
                <a:cs typeface="+mn-cs"/>
              </a:rPr>
              <a:t>Pass and Registration</a:t>
            </a:r>
          </a:p>
        </p:txBody>
      </p:sp>
      <p:pic>
        <p:nvPicPr>
          <p:cNvPr id="8" name="Picture 7" descr="Logo">
            <a:extLst>
              <a:ext uri="{FF2B5EF4-FFF2-40B4-BE49-F238E27FC236}">
                <a16:creationId xmlns:a16="http://schemas.microsoft.com/office/drawing/2014/main" id="{B57DDD64-D3DC-0D65-EBE5-2DAA32DD78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481" y="3429000"/>
            <a:ext cx="2269362" cy="2269362"/>
          </a:xfrm>
          <a:prstGeom prst="rect">
            <a:avLst/>
          </a:prstGeom>
          <a:effectLst>
            <a:reflection blurRad="6350" stA="52000" endA="300" endPos="35000" dir="5400000" sy="-100000" algn="bl" rotWithShape="0"/>
          </a:effectLst>
        </p:spPr>
      </p:pic>
      <p:sp>
        <p:nvSpPr>
          <p:cNvPr id="4" name="TextBox 3">
            <a:extLst>
              <a:ext uri="{FF2B5EF4-FFF2-40B4-BE49-F238E27FC236}">
                <a16:creationId xmlns:a16="http://schemas.microsoft.com/office/drawing/2014/main" id="{408D6E82-D804-B472-3C13-CF43411299C1}"/>
              </a:ext>
            </a:extLst>
          </p:cNvPr>
          <p:cNvSpPr txBox="1"/>
          <p:nvPr/>
        </p:nvSpPr>
        <p:spPr>
          <a:xfrm>
            <a:off x="1828800" y="1636653"/>
            <a:ext cx="8306873"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a:ea typeface="+mn-ea"/>
                <a:cs typeface="+mn-cs"/>
              </a:rPr>
              <a:t>Visitor Pre-enrollment </a:t>
            </a:r>
            <a:r>
              <a:rPr lang="en-US" sz="2800" b="1" dirty="0">
                <a:solidFill>
                  <a:srgbClr val="000000"/>
                </a:solidFill>
                <a:latin typeface="Times New Roman"/>
              </a:rPr>
              <a:t>General Public</a:t>
            </a:r>
            <a:r>
              <a:rPr kumimoji="0" lang="en-US" sz="2800" b="1" i="0" u="none" strike="noStrike" kern="1200" cap="none" spc="0" normalizeH="0" baseline="0" noProof="0" dirty="0">
                <a:ln>
                  <a:noFill/>
                </a:ln>
                <a:solidFill>
                  <a:srgbClr val="000000"/>
                </a:solidFill>
                <a:effectLst/>
                <a:uLnTx/>
                <a:uFillTx/>
                <a:latin typeface="Times New Roman"/>
                <a:ea typeface="+mn-ea"/>
                <a:cs typeface="+mn-cs"/>
              </a:rPr>
              <a:t> Edition </a:t>
            </a:r>
          </a:p>
        </p:txBody>
      </p:sp>
    </p:spTree>
    <p:extLst>
      <p:ext uri="{BB962C8B-B14F-4D97-AF65-F5344CB8AC3E}">
        <p14:creationId xmlns:p14="http://schemas.microsoft.com/office/powerpoint/2010/main" val="1941060462"/>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20FEA-C689-1FBE-6D51-B17F70945771}"/>
              </a:ext>
            </a:extLst>
          </p:cNvPr>
          <p:cNvSpPr>
            <a:spLocks noGrp="1"/>
          </p:cNvSpPr>
          <p:nvPr>
            <p:ph type="title"/>
          </p:nvPr>
        </p:nvSpPr>
        <p:spPr/>
        <p:txBody>
          <a:bodyPr/>
          <a:lstStyle/>
          <a:p>
            <a:r>
              <a:rPr lang="en-US" dirty="0"/>
              <a:t>Sponsor Steps</a:t>
            </a:r>
          </a:p>
        </p:txBody>
      </p:sp>
      <p:sp>
        <p:nvSpPr>
          <p:cNvPr id="3" name="Content Placeholder 2">
            <a:extLst>
              <a:ext uri="{FF2B5EF4-FFF2-40B4-BE49-F238E27FC236}">
                <a16:creationId xmlns:a16="http://schemas.microsoft.com/office/drawing/2014/main" id="{BDD88B8A-11CD-852D-020D-2AB95FFCEB98}"/>
              </a:ext>
            </a:extLst>
          </p:cNvPr>
          <p:cNvSpPr>
            <a:spLocks noGrp="1"/>
          </p:cNvSpPr>
          <p:nvPr>
            <p:ph idx="1"/>
          </p:nvPr>
        </p:nvSpPr>
        <p:spPr/>
        <p:txBody>
          <a:bodyPr/>
          <a:lstStyle/>
          <a:p>
            <a:r>
              <a:rPr lang="en-US" dirty="0"/>
              <a:t>Step 1: Receive DBIDS confirmation code from previous slide. </a:t>
            </a:r>
          </a:p>
          <a:p>
            <a:r>
              <a:rPr lang="en-US" dirty="0"/>
              <a:t>Step 2: Receive photo of visitor’s driver's license. </a:t>
            </a:r>
          </a:p>
          <a:p>
            <a:pPr marL="0" indent="0">
              <a:buNone/>
            </a:pPr>
            <a:endParaRPr lang="en-US" dirty="0"/>
          </a:p>
          <a:p>
            <a:endParaRPr lang="en-US" dirty="0"/>
          </a:p>
        </p:txBody>
      </p:sp>
    </p:spTree>
    <p:extLst>
      <p:ext uri="{BB962C8B-B14F-4D97-AF65-F5344CB8AC3E}">
        <p14:creationId xmlns:p14="http://schemas.microsoft.com/office/powerpoint/2010/main" val="299640409"/>
      </p:ext>
    </p:extLst>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3F3A2-51BF-AAE9-A776-EF79890B00FF}"/>
              </a:ext>
            </a:extLst>
          </p:cNvPr>
          <p:cNvSpPr>
            <a:spLocks noGrp="1"/>
          </p:cNvSpPr>
          <p:nvPr>
            <p:ph type="title"/>
          </p:nvPr>
        </p:nvSpPr>
        <p:spPr/>
        <p:txBody>
          <a:bodyPr/>
          <a:lstStyle/>
          <a:p>
            <a:r>
              <a:rPr lang="en-US" dirty="0"/>
              <a:t>DBIDS Worksheet</a:t>
            </a:r>
          </a:p>
        </p:txBody>
      </p:sp>
      <p:pic>
        <p:nvPicPr>
          <p:cNvPr id="7" name="Content Placeholder 6" descr="Graphical user interface, application&#10;&#10;Description automatically generated">
            <a:extLst>
              <a:ext uri="{FF2B5EF4-FFF2-40B4-BE49-F238E27FC236}">
                <a16:creationId xmlns:a16="http://schemas.microsoft.com/office/drawing/2014/main" id="{337DFF24-A762-85B5-AB94-754D1693429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02149" y="1566764"/>
            <a:ext cx="4099335" cy="4981353"/>
          </a:xfrm>
        </p:spPr>
      </p:pic>
      <p:sp>
        <p:nvSpPr>
          <p:cNvPr id="8" name="TextBox 7">
            <a:extLst>
              <a:ext uri="{FF2B5EF4-FFF2-40B4-BE49-F238E27FC236}">
                <a16:creationId xmlns:a16="http://schemas.microsoft.com/office/drawing/2014/main" id="{0499E4D0-7142-7134-773D-1ED1E51259E2}"/>
              </a:ext>
            </a:extLst>
          </p:cNvPr>
          <p:cNvSpPr txBox="1"/>
          <p:nvPr/>
        </p:nvSpPr>
        <p:spPr>
          <a:xfrm>
            <a:off x="609601" y="1648047"/>
            <a:ext cx="3580916" cy="646331"/>
          </a:xfrm>
          <a:prstGeom prst="rect">
            <a:avLst/>
          </a:prstGeom>
          <a:noFill/>
        </p:spPr>
        <p:txBody>
          <a:bodyPr wrap="square" rtlCol="0">
            <a:spAutoFit/>
          </a:bodyPr>
          <a:lstStyle/>
          <a:p>
            <a:pPr marL="285750" indent="-285750">
              <a:buFont typeface="Arial" panose="020B0604020202020204" pitchFamily="34" charset="0"/>
              <a:buChar char="•"/>
            </a:pPr>
            <a:r>
              <a:rPr lang="en-US" dirty="0"/>
              <a:t>Complete the following information in the worksheet. </a:t>
            </a:r>
          </a:p>
        </p:txBody>
      </p:sp>
    </p:spTree>
    <p:extLst>
      <p:ext uri="{BB962C8B-B14F-4D97-AF65-F5344CB8AC3E}">
        <p14:creationId xmlns:p14="http://schemas.microsoft.com/office/powerpoint/2010/main" val="940512740"/>
      </p:ext>
    </p:extLst>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1AEBA-1724-698A-A14B-06A5B516D133}"/>
              </a:ext>
            </a:extLst>
          </p:cNvPr>
          <p:cNvSpPr>
            <a:spLocks noGrp="1"/>
          </p:cNvSpPr>
          <p:nvPr>
            <p:ph type="title"/>
          </p:nvPr>
        </p:nvSpPr>
        <p:spPr/>
        <p:txBody>
          <a:bodyPr/>
          <a:lstStyle/>
          <a:p>
            <a:r>
              <a:rPr lang="en-US" dirty="0"/>
              <a:t>Sponsor Steps cont’d</a:t>
            </a:r>
          </a:p>
        </p:txBody>
      </p:sp>
      <p:sp>
        <p:nvSpPr>
          <p:cNvPr id="3" name="Content Placeholder 2">
            <a:extLst>
              <a:ext uri="{FF2B5EF4-FFF2-40B4-BE49-F238E27FC236}">
                <a16:creationId xmlns:a16="http://schemas.microsoft.com/office/drawing/2014/main" id="{7DFFB57B-0CF4-C1D3-182A-E6C24CCAAA2F}"/>
              </a:ext>
            </a:extLst>
          </p:cNvPr>
          <p:cNvSpPr>
            <a:spLocks noGrp="1"/>
          </p:cNvSpPr>
          <p:nvPr>
            <p:ph idx="1"/>
          </p:nvPr>
        </p:nvSpPr>
        <p:spPr/>
        <p:txBody>
          <a:bodyPr/>
          <a:lstStyle/>
          <a:p>
            <a:r>
              <a:rPr lang="en-US" dirty="0"/>
              <a:t>Step 4: email 9 SFS VCC org box </a:t>
            </a:r>
            <a:r>
              <a:rPr lang="en-US" sz="2800" b="1" i="0" u="sng" strike="noStrike" baseline="0" dirty="0">
                <a:solidFill>
                  <a:srgbClr val="0070C0"/>
                </a:solidFill>
                <a:hlinkClick r:id="rId2">
                  <a:extLst>
                    <a:ext uri="{A12FA001-AC4F-418D-AE19-62706E023703}">
                      <ahyp:hlinkClr xmlns:ahyp="http://schemas.microsoft.com/office/drawing/2018/hyperlinkcolor" val="tx"/>
                    </a:ext>
                  </a:extLst>
                </a:hlinkClick>
              </a:rPr>
              <a:t>9SFS.VCC.RegistrationRequest@us.af.mil</a:t>
            </a:r>
            <a:r>
              <a:rPr lang="en-US" sz="2800" b="1" i="0" u="sng" strike="noStrike" baseline="0" dirty="0">
                <a:solidFill>
                  <a:srgbClr val="0070C0"/>
                </a:solidFill>
              </a:rPr>
              <a:t> </a:t>
            </a:r>
            <a:r>
              <a:rPr lang="en-US" dirty="0"/>
              <a:t>with the following</a:t>
            </a:r>
          </a:p>
          <a:p>
            <a:pPr lvl="1"/>
            <a:r>
              <a:rPr lang="en-US" dirty="0"/>
              <a:t>DBIDS pre-enrollment code</a:t>
            </a:r>
          </a:p>
          <a:p>
            <a:pPr lvl="1"/>
            <a:r>
              <a:rPr lang="en-US" dirty="0"/>
              <a:t>Photo of Visitors Driver’s License </a:t>
            </a:r>
          </a:p>
          <a:p>
            <a:pPr lvl="1"/>
            <a:r>
              <a:rPr lang="en-US" dirty="0"/>
              <a:t>DBIDS Worksheet</a:t>
            </a:r>
          </a:p>
          <a:p>
            <a:r>
              <a:rPr lang="en-US" dirty="0"/>
              <a:t>Step 5: Wait for 9 SFS approval email</a:t>
            </a:r>
          </a:p>
        </p:txBody>
      </p:sp>
    </p:spTree>
    <p:extLst>
      <p:ext uri="{BB962C8B-B14F-4D97-AF65-F5344CB8AC3E}">
        <p14:creationId xmlns:p14="http://schemas.microsoft.com/office/powerpoint/2010/main" val="4294768067"/>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D33DC-16A9-5A1A-2D44-2FE597D7DB3C}"/>
              </a:ext>
            </a:extLst>
          </p:cNvPr>
          <p:cNvSpPr>
            <a:spLocks noGrp="1"/>
          </p:cNvSpPr>
          <p:nvPr>
            <p:ph type="title"/>
          </p:nvPr>
        </p:nvSpPr>
        <p:spPr/>
        <p:txBody>
          <a:bodyPr/>
          <a:lstStyle/>
          <a:p>
            <a:r>
              <a:rPr lang="en-US" dirty="0"/>
              <a:t>Frequently Asked Questions</a:t>
            </a:r>
          </a:p>
        </p:txBody>
      </p:sp>
      <p:sp>
        <p:nvSpPr>
          <p:cNvPr id="3" name="Content Placeholder 2">
            <a:extLst>
              <a:ext uri="{FF2B5EF4-FFF2-40B4-BE49-F238E27FC236}">
                <a16:creationId xmlns:a16="http://schemas.microsoft.com/office/drawing/2014/main" id="{487C08CA-A6BA-8B99-673E-F2E4E8EDC1AF}"/>
              </a:ext>
            </a:extLst>
          </p:cNvPr>
          <p:cNvSpPr>
            <a:spLocks noGrp="1"/>
          </p:cNvSpPr>
          <p:nvPr>
            <p:ph idx="1"/>
          </p:nvPr>
        </p:nvSpPr>
        <p:spPr/>
        <p:txBody>
          <a:bodyPr/>
          <a:lstStyle/>
          <a:p>
            <a:pPr algn="l"/>
            <a:endParaRPr lang="en-US"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 </a:t>
            </a:r>
            <a:r>
              <a:rPr lang="en-US" sz="1600" b="1" i="0" u="none" strike="noStrike" baseline="0" dirty="0">
                <a:solidFill>
                  <a:srgbClr val="000000"/>
                </a:solidFill>
                <a:latin typeface="Calibri" panose="020F0502020204030204" pitchFamily="34" charset="0"/>
              </a:rPr>
              <a:t>Q1: As the sponsor, I submitted the QR code for my visitor to the 9 SFS Pass and Registration office. How long does it take for me to obtain an approval response from Security? </a:t>
            </a:r>
          </a:p>
          <a:p>
            <a:pPr marL="0" indent="0">
              <a:buNone/>
            </a:pPr>
            <a:r>
              <a:rPr lang="en-US" sz="1600" b="1" dirty="0">
                <a:solidFill>
                  <a:srgbClr val="000000"/>
                </a:solidFill>
                <a:latin typeface="Calibri" panose="020F0502020204030204" pitchFamily="34" charset="0"/>
              </a:rPr>
              <a:t>	</a:t>
            </a:r>
            <a:r>
              <a:rPr lang="en-US" sz="1600" b="0" i="0" u="none" strike="noStrike" baseline="0" dirty="0">
                <a:solidFill>
                  <a:srgbClr val="000000"/>
                </a:solidFill>
                <a:latin typeface="Calibri" panose="020F0502020204030204" pitchFamily="34" charset="0"/>
              </a:rPr>
              <a:t>A1: Typically within 24-72 hours, but it could be as long as 5 days, depending on number of visitor requests being 	processed by 9 SFS Pass and Registration.</a:t>
            </a:r>
          </a:p>
          <a:p>
            <a:pPr marL="0" indent="0">
              <a:buNone/>
            </a:pPr>
            <a:endParaRPr lang="en-US" sz="1600" b="0" i="0" u="none" strike="noStrike" baseline="0" dirty="0">
              <a:solidFill>
                <a:srgbClr val="000000"/>
              </a:solidFill>
              <a:latin typeface="Calibri" panose="020F0502020204030204" pitchFamily="34" charset="0"/>
            </a:endParaRPr>
          </a:p>
          <a:p>
            <a:r>
              <a:rPr lang="en-US" sz="1600" b="0" i="0" u="none" strike="noStrike" baseline="0" dirty="0">
                <a:solidFill>
                  <a:srgbClr val="000000"/>
                </a:solidFill>
                <a:latin typeface="Calibri" panose="020F0502020204030204" pitchFamily="34" charset="0"/>
              </a:rPr>
              <a:t> </a:t>
            </a:r>
            <a:r>
              <a:rPr lang="en-US" sz="1600" b="1" i="0" u="none" strike="noStrike" baseline="0" dirty="0">
                <a:solidFill>
                  <a:srgbClr val="000000"/>
                </a:solidFill>
                <a:latin typeface="Calibri" panose="020F0502020204030204" pitchFamily="34" charset="0"/>
              </a:rPr>
              <a:t>Q2: What types of visitors should use this new process?</a:t>
            </a:r>
          </a:p>
          <a:p>
            <a:pPr marL="0" indent="0">
              <a:buNone/>
            </a:pPr>
            <a:r>
              <a:rPr lang="en-US" sz="1600" b="1" dirty="0">
                <a:solidFill>
                  <a:srgbClr val="000000"/>
                </a:solidFill>
                <a:latin typeface="Calibri" panose="020F0502020204030204" pitchFamily="34" charset="0"/>
              </a:rPr>
              <a:t>	</a:t>
            </a:r>
            <a:r>
              <a:rPr lang="en-US" sz="1600" b="1" i="0" u="none" strike="noStrike" baseline="0" dirty="0">
                <a:solidFill>
                  <a:srgbClr val="000000"/>
                </a:solidFill>
                <a:latin typeface="Calibri" panose="020F0502020204030204" pitchFamily="34" charset="0"/>
              </a:rPr>
              <a:t> </a:t>
            </a:r>
            <a:r>
              <a:rPr lang="en-US" sz="1600" b="0" i="0" u="none" strike="noStrike" baseline="0" dirty="0">
                <a:solidFill>
                  <a:srgbClr val="000000"/>
                </a:solidFill>
                <a:latin typeface="Calibri" panose="020F0502020204030204" pitchFamily="34" charset="0"/>
              </a:rPr>
              <a:t>A2: This process applies to all contractors or visitors without CACs or DOD issued credentials needing to obtain 	unescorted access to Beale AFB. This process is only open to U.S. Citizens or U.S. Persons in possession of a Permanent 	Resident card or VISA.</a:t>
            </a:r>
          </a:p>
          <a:p>
            <a:pPr marL="0" indent="0">
              <a:buNone/>
            </a:pPr>
            <a:endParaRPr lang="en-US" sz="1600" b="0" i="0" u="none" strike="noStrike" baseline="0" dirty="0">
              <a:solidFill>
                <a:srgbClr val="000000"/>
              </a:solidFill>
              <a:latin typeface="Calibri" panose="020F0502020204030204" pitchFamily="34" charset="0"/>
            </a:endParaRPr>
          </a:p>
          <a:p>
            <a:r>
              <a:rPr lang="en-US" sz="1600" b="1" i="0" u="none" strike="noStrike" baseline="0" dirty="0">
                <a:solidFill>
                  <a:srgbClr val="000000"/>
                </a:solidFill>
                <a:latin typeface="Calibri" panose="020F0502020204030204" pitchFamily="34" charset="0"/>
              </a:rPr>
              <a:t>Q3: If a visitor or contractor is traveling to Beale AFB with me in the same car to a meeting, would DBIDS Pre-Enrollment be required? </a:t>
            </a:r>
          </a:p>
          <a:p>
            <a:pPr marL="0" indent="0">
              <a:buNone/>
            </a:pPr>
            <a:r>
              <a:rPr lang="en-US" sz="1600" b="1" dirty="0">
                <a:solidFill>
                  <a:srgbClr val="000000"/>
                </a:solidFill>
                <a:latin typeface="Calibri" panose="020F0502020204030204" pitchFamily="34" charset="0"/>
              </a:rPr>
              <a:t>	</a:t>
            </a:r>
            <a:r>
              <a:rPr lang="en-US" sz="1600" b="0" i="0" u="none" strike="noStrike" baseline="0" dirty="0">
                <a:solidFill>
                  <a:srgbClr val="000000"/>
                </a:solidFill>
                <a:latin typeface="Calibri" panose="020F0502020204030204" pitchFamily="34" charset="0"/>
              </a:rPr>
              <a:t>A3: No, the Pre-enrollment process is not required; however, it could be utilized. If the visitor does not wish to use the 	pre-enrollment process they can obtain a visitors pass at the gate upon initial arrival. </a:t>
            </a:r>
          </a:p>
        </p:txBody>
      </p:sp>
    </p:spTree>
    <p:extLst>
      <p:ext uri="{BB962C8B-B14F-4D97-AF65-F5344CB8AC3E}">
        <p14:creationId xmlns:p14="http://schemas.microsoft.com/office/powerpoint/2010/main" val="1712862164"/>
      </p:ext>
    </p:extLst>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A07FB-E344-2051-1784-64B2E665EE04}"/>
              </a:ext>
            </a:extLst>
          </p:cNvPr>
          <p:cNvSpPr>
            <a:spLocks noGrp="1"/>
          </p:cNvSpPr>
          <p:nvPr>
            <p:ph type="title"/>
          </p:nvPr>
        </p:nvSpPr>
        <p:spPr/>
        <p:txBody>
          <a:bodyPr/>
          <a:lstStyle/>
          <a:p>
            <a:r>
              <a:rPr lang="en-US" dirty="0"/>
              <a:t>Frequently Asked Questions Cont’d</a:t>
            </a:r>
          </a:p>
        </p:txBody>
      </p:sp>
      <p:sp>
        <p:nvSpPr>
          <p:cNvPr id="3" name="Content Placeholder 2">
            <a:extLst>
              <a:ext uri="{FF2B5EF4-FFF2-40B4-BE49-F238E27FC236}">
                <a16:creationId xmlns:a16="http://schemas.microsoft.com/office/drawing/2014/main" id="{D368DCC7-872F-9FD5-5469-31A2C7F99609}"/>
              </a:ext>
            </a:extLst>
          </p:cNvPr>
          <p:cNvSpPr>
            <a:spLocks noGrp="1"/>
          </p:cNvSpPr>
          <p:nvPr>
            <p:ph idx="1"/>
          </p:nvPr>
        </p:nvSpPr>
        <p:spPr/>
        <p:txBody>
          <a:bodyPr/>
          <a:lstStyle/>
          <a:p>
            <a:r>
              <a:rPr lang="en-US" sz="1800" b="1" i="0" u="none" strike="noStrike" baseline="0" dirty="0">
                <a:solidFill>
                  <a:srgbClr val="000000"/>
                </a:solidFill>
                <a:latin typeface="Calibri" panose="020F0502020204030204" pitchFamily="34" charset="0"/>
              </a:rPr>
              <a:t>Q4: For new employees who need access prior to getting a CAC, would this process be applicable to get them on the base until they can obtain a CAC? </a:t>
            </a:r>
          </a:p>
          <a:p>
            <a:pPr marL="0" indent="0">
              <a:buNone/>
            </a:pPr>
            <a:r>
              <a:rPr lang="en-US" sz="1800" b="1" dirty="0">
                <a:solidFill>
                  <a:srgbClr val="000000"/>
                </a:solidFill>
                <a:latin typeface="Calibri" panose="020F0502020204030204" pitchFamily="34" charset="0"/>
              </a:rPr>
              <a:t>	</a:t>
            </a:r>
            <a:r>
              <a:rPr lang="en-US" sz="1800" b="0" i="0" u="none" strike="noStrike" baseline="0" dirty="0">
                <a:solidFill>
                  <a:srgbClr val="000000"/>
                </a:solidFill>
                <a:latin typeface="Calibri" panose="020F0502020204030204" pitchFamily="34" charset="0"/>
              </a:rPr>
              <a:t>A4: Yes, DBIDS Pre-Enrollment would apply. The best way to proceed is for a new employee to schedule a 	CAC appointment with DEERS as early as possible and then use DBIDS Pre-Enrollment to secure the new 	employee a visitor’s pass. This process should be used if there are extended wait times for a CAC 	appointment.</a:t>
            </a:r>
          </a:p>
          <a:p>
            <a:pPr marL="0" indent="0">
              <a:buNone/>
            </a:pPr>
            <a:endParaRPr lang="en-US" sz="1800" b="0" i="0" u="none" strike="noStrike" baseline="0" dirty="0">
              <a:solidFill>
                <a:srgbClr val="000000"/>
              </a:solidFill>
              <a:latin typeface="Calibri" panose="020F0502020204030204" pitchFamily="34" charset="0"/>
            </a:endParaRPr>
          </a:p>
          <a:p>
            <a:r>
              <a:rPr lang="en-US" sz="1800" b="1" i="0" u="none" strike="noStrike" baseline="0" dirty="0">
                <a:solidFill>
                  <a:srgbClr val="000000"/>
                </a:solidFill>
                <a:latin typeface="Calibri" panose="020F0502020204030204" pitchFamily="34" charset="0"/>
              </a:rPr>
              <a:t>Q5: In the past, we have met our visitors at the Visitor Center and 9 SFS will conduct vetting and then a 1-30 day pass would be issued for the visitor. Can we continue to follow this process? </a:t>
            </a:r>
          </a:p>
          <a:p>
            <a:pPr marL="0" indent="0">
              <a:buNone/>
            </a:pPr>
            <a:r>
              <a:rPr lang="en-US" sz="1800" b="1" dirty="0">
                <a:solidFill>
                  <a:srgbClr val="000000"/>
                </a:solidFill>
                <a:latin typeface="Calibri" panose="020F0502020204030204" pitchFamily="34" charset="0"/>
              </a:rPr>
              <a:t>	</a:t>
            </a:r>
            <a:r>
              <a:rPr lang="en-US" sz="1800" b="0" i="0" u="none" strike="noStrike" baseline="0" dirty="0">
                <a:solidFill>
                  <a:srgbClr val="000000"/>
                </a:solidFill>
                <a:latin typeface="Calibri" panose="020F0502020204030204" pitchFamily="34" charset="0"/>
              </a:rPr>
              <a:t>A5: Sponsors and visitors are welcome to meet at the Visitors Center adjacent to Wheatland Gate. Once 	there they will be vetted and issued a visitors pass for a duration between 1 and 30 days, dependent on 	the duration of their visit</a:t>
            </a:r>
            <a:r>
              <a:rPr lang="en-US" sz="1800" b="0" i="0" u="none" strike="noStrike" baseline="0">
                <a:solidFill>
                  <a:srgbClr val="000000"/>
                </a:solidFill>
                <a:latin typeface="Calibri" panose="020F0502020204030204" pitchFamily="34" charset="0"/>
              </a:rPr>
              <a:t>. </a:t>
            </a:r>
            <a:endParaRPr lang="en-US" dirty="0"/>
          </a:p>
        </p:txBody>
      </p:sp>
    </p:spTree>
    <p:extLst>
      <p:ext uri="{BB962C8B-B14F-4D97-AF65-F5344CB8AC3E}">
        <p14:creationId xmlns:p14="http://schemas.microsoft.com/office/powerpoint/2010/main" val="900466294"/>
      </p:ext>
    </p:extLst>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80D23-21EC-655C-05D8-31ADC90951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E81CB-9E7D-FD98-13D0-436E366ABFAF}"/>
              </a:ext>
            </a:extLst>
          </p:cNvPr>
          <p:cNvSpPr>
            <a:spLocks noGrp="1"/>
          </p:cNvSpPr>
          <p:nvPr>
            <p:ph type="title"/>
          </p:nvPr>
        </p:nvSpPr>
        <p:spPr/>
        <p:txBody>
          <a:bodyPr/>
          <a:lstStyle/>
          <a:p>
            <a:r>
              <a:rPr lang="en-US" dirty="0"/>
              <a:t>Frequently Asked Questions Cont’d</a:t>
            </a:r>
          </a:p>
        </p:txBody>
      </p:sp>
      <p:sp>
        <p:nvSpPr>
          <p:cNvPr id="3" name="Content Placeholder 2">
            <a:extLst>
              <a:ext uri="{FF2B5EF4-FFF2-40B4-BE49-F238E27FC236}">
                <a16:creationId xmlns:a16="http://schemas.microsoft.com/office/drawing/2014/main" id="{0FE57D53-4BCC-6F3D-91F6-57D94B90E05B}"/>
              </a:ext>
            </a:extLst>
          </p:cNvPr>
          <p:cNvSpPr>
            <a:spLocks noGrp="1"/>
          </p:cNvSpPr>
          <p:nvPr>
            <p:ph idx="1"/>
          </p:nvPr>
        </p:nvSpPr>
        <p:spPr/>
        <p:txBody>
          <a:bodyPr/>
          <a:lstStyle/>
          <a:p>
            <a:r>
              <a:rPr lang="en-US" sz="1800" b="1" i="0" u="none" strike="noStrike" baseline="0" dirty="0">
                <a:solidFill>
                  <a:srgbClr val="000000"/>
                </a:solidFill>
                <a:latin typeface="Calibri" panose="020F0502020204030204" pitchFamily="34" charset="0"/>
              </a:rPr>
              <a:t>Q</a:t>
            </a:r>
            <a:r>
              <a:rPr lang="en-US" sz="1800" b="1" dirty="0">
                <a:solidFill>
                  <a:srgbClr val="000000"/>
                </a:solidFill>
                <a:latin typeface="Calibri" panose="020F0502020204030204" pitchFamily="34" charset="0"/>
              </a:rPr>
              <a:t>6</a:t>
            </a:r>
            <a:r>
              <a:rPr lang="en-US" sz="1800" b="1" i="0" u="none" strike="noStrike" baseline="0" dirty="0">
                <a:solidFill>
                  <a:srgbClr val="000000"/>
                </a:solidFill>
                <a:latin typeface="Calibri" panose="020F0502020204030204" pitchFamily="34" charset="0"/>
              </a:rPr>
              <a:t>: I’m retiring or having a special event. Can I plan this? </a:t>
            </a:r>
          </a:p>
          <a:p>
            <a:pPr marL="0" indent="0">
              <a:buNone/>
            </a:pPr>
            <a:r>
              <a:rPr lang="en-US" sz="1800" b="1" dirty="0">
                <a:solidFill>
                  <a:srgbClr val="000000"/>
                </a:solidFill>
                <a:latin typeface="Calibri" panose="020F0502020204030204" pitchFamily="34" charset="0"/>
              </a:rPr>
              <a:t>	</a:t>
            </a:r>
            <a:r>
              <a:rPr lang="en-US" sz="1800" b="0" i="0" u="none" strike="noStrike" baseline="0" dirty="0">
                <a:solidFill>
                  <a:srgbClr val="000000"/>
                </a:solidFill>
                <a:latin typeface="Calibri" panose="020F0502020204030204" pitchFamily="34" charset="0"/>
              </a:rPr>
              <a:t>A6: Yes, </a:t>
            </a:r>
            <a:r>
              <a:rPr lang="en-US" sz="1800" dirty="0">
                <a:solidFill>
                  <a:srgbClr val="000000"/>
                </a:solidFill>
                <a:latin typeface="Calibri" panose="020F0502020204030204" pitchFamily="34" charset="0"/>
              </a:rPr>
              <a:t>using the Special Event EAL, and with a Group level O-6 or E-9’s approval</a:t>
            </a:r>
            <a:r>
              <a:rPr lang="en-US" sz="1800" b="0" i="0" u="none" strike="noStrike" baseline="0" dirty="0">
                <a:solidFill>
                  <a:srgbClr val="000000"/>
                </a:solidFill>
                <a:latin typeface="Calibri" panose="020F0502020204030204" pitchFamily="34" charset="0"/>
              </a:rPr>
              <a:t>. And send it to the 	</a:t>
            </a:r>
            <a:r>
              <a:rPr lang="en-US" sz="1800" b="0" i="0" u="none" strike="noStrike" baseline="0" dirty="0">
                <a:solidFill>
                  <a:srgbClr val="000000"/>
                </a:solidFill>
                <a:latin typeface="Calibri" panose="020F0502020204030204" pitchFamily="34" charset="0"/>
                <a:hlinkClick r:id="rId2"/>
              </a:rPr>
              <a:t>9SFS.EAL@us.af.mil</a:t>
            </a:r>
            <a:r>
              <a:rPr lang="en-US" sz="1800" b="0" i="0" u="none" strike="noStrike" baseline="0" dirty="0">
                <a:solidFill>
                  <a:srgbClr val="000000"/>
                </a:solidFill>
                <a:latin typeface="Calibri" panose="020F0502020204030204" pitchFamily="34" charset="0"/>
              </a:rPr>
              <a:t>.  They would then be added to the Base Access List (BAL).</a:t>
            </a:r>
          </a:p>
          <a:p>
            <a:pPr marL="0" indent="0">
              <a:buNone/>
            </a:pPr>
            <a:endParaRPr lang="en-US" sz="1800" b="0" i="0" u="none" strike="noStrike" baseline="0" dirty="0">
              <a:solidFill>
                <a:srgbClr val="000000"/>
              </a:solidFill>
              <a:latin typeface="Calibri" panose="020F0502020204030204" pitchFamily="34" charset="0"/>
            </a:endParaRPr>
          </a:p>
          <a:p>
            <a:r>
              <a:rPr lang="en-US" sz="1800" b="1" i="0" u="none" strike="noStrike" baseline="0" dirty="0">
                <a:solidFill>
                  <a:srgbClr val="000000"/>
                </a:solidFill>
                <a:latin typeface="Calibri" panose="020F0502020204030204" pitchFamily="34" charset="0"/>
              </a:rPr>
              <a:t>Q</a:t>
            </a:r>
            <a:r>
              <a:rPr lang="en-US" sz="1800" b="1" dirty="0">
                <a:solidFill>
                  <a:srgbClr val="000000"/>
                </a:solidFill>
                <a:latin typeface="Calibri" panose="020F0502020204030204" pitchFamily="34" charset="0"/>
              </a:rPr>
              <a:t>7</a:t>
            </a:r>
            <a:r>
              <a:rPr lang="en-US" sz="1800" b="1" i="0" u="none" strike="noStrike" baseline="0" dirty="0">
                <a:solidFill>
                  <a:srgbClr val="000000"/>
                </a:solidFill>
                <a:latin typeface="Calibri" panose="020F0502020204030204" pitchFamily="34" charset="0"/>
              </a:rPr>
              <a:t>: I have a foreign visitor coming, will this work? </a:t>
            </a:r>
          </a:p>
          <a:p>
            <a:pPr marL="0" indent="0">
              <a:buNone/>
            </a:pPr>
            <a:r>
              <a:rPr lang="en-US" sz="1800" b="1" dirty="0">
                <a:solidFill>
                  <a:srgbClr val="000000"/>
                </a:solidFill>
                <a:latin typeface="Calibri" panose="020F0502020204030204" pitchFamily="34" charset="0"/>
              </a:rPr>
              <a:t>	</a:t>
            </a:r>
            <a:r>
              <a:rPr lang="en-US" sz="1800" b="0" i="0" u="none" strike="noStrike" baseline="0" dirty="0">
                <a:solidFill>
                  <a:srgbClr val="000000"/>
                </a:solidFill>
                <a:latin typeface="Calibri" panose="020F0502020204030204" pitchFamily="34" charset="0"/>
              </a:rPr>
              <a:t>A7: No, you must complete a Foreign Visitor EAL, please note that this are ran by multiple agencies and 	can take 10-14 duty days. </a:t>
            </a:r>
            <a:r>
              <a:rPr lang="en-US" sz="1800" dirty="0">
                <a:solidFill>
                  <a:srgbClr val="000000"/>
                </a:solidFill>
                <a:latin typeface="Calibri" panose="020F0502020204030204" pitchFamily="34" charset="0"/>
              </a:rPr>
              <a:t>And the send it to the </a:t>
            </a:r>
            <a:r>
              <a:rPr lang="en-US" sz="1800" dirty="0">
                <a:solidFill>
                  <a:srgbClr val="000000"/>
                </a:solidFill>
                <a:latin typeface="Calibri" panose="020F0502020204030204" pitchFamily="34" charset="0"/>
                <a:hlinkClick r:id="rId2"/>
              </a:rPr>
              <a:t>9SFS.EAL@us.af.mil</a:t>
            </a:r>
            <a:r>
              <a:rPr lang="en-US" sz="1800" dirty="0">
                <a:solidFill>
                  <a:srgbClr val="000000"/>
                </a:solidFill>
                <a:latin typeface="Calibri" panose="020F0502020204030204" pitchFamily="34" charset="0"/>
              </a:rPr>
              <a:t>. They would then be added the </a:t>
            </a:r>
            <a:r>
              <a:rPr lang="en-US" sz="1800" dirty="0" err="1">
                <a:solidFill>
                  <a:srgbClr val="000000"/>
                </a:solidFill>
                <a:latin typeface="Calibri" panose="020F0502020204030204" pitchFamily="34" charset="0"/>
              </a:rPr>
              <a:t>the</a:t>
            </a:r>
            <a:r>
              <a:rPr lang="en-US" sz="1800" dirty="0">
                <a:solidFill>
                  <a:srgbClr val="000000"/>
                </a:solidFill>
                <a:latin typeface="Calibri" panose="020F0502020204030204" pitchFamily="34" charset="0"/>
              </a:rPr>
              <a:t> 	BAL.</a:t>
            </a:r>
          </a:p>
          <a:p>
            <a:r>
              <a:rPr lang="en-US" sz="1800" b="1" dirty="0">
                <a:solidFill>
                  <a:srgbClr val="000000"/>
                </a:solidFill>
                <a:latin typeface="Calibri" panose="020F0502020204030204" pitchFamily="34" charset="0"/>
              </a:rPr>
              <a:t>Q7: What are the turn around times or rules for the BAL?</a:t>
            </a:r>
          </a:p>
          <a:p>
            <a:pPr marL="914400" lvl="2" indent="0">
              <a:buNone/>
            </a:pPr>
            <a:r>
              <a:rPr lang="en-US" sz="1800" dirty="0">
                <a:solidFill>
                  <a:srgbClr val="000000"/>
                </a:solidFill>
                <a:latin typeface="Calibri" panose="020F0502020204030204" pitchFamily="34" charset="0"/>
              </a:rPr>
              <a:t>A8: </a:t>
            </a:r>
            <a:r>
              <a:rPr lang="en-US" sz="1800" dirty="0">
                <a:latin typeface="Calibri" panose="020F0502020204030204" pitchFamily="34" charset="0"/>
                <a:ea typeface="Calibri" panose="020F0502020204030204" pitchFamily="34" charset="0"/>
                <a:cs typeface="Calibri" panose="020F0502020204030204" pitchFamily="34" charset="0"/>
              </a:rPr>
              <a:t>BAL's requests that contain less than 15 individuals require 3 business days to complete. BAL's requests containing 15 individuals or more require 7 business days to complete. ALL fields need to be completed properly, NO EXCEPTIONS. SSN is used to positively identify individuals. Failure to identify individuals is automatic DENIAL to Beale AFB. Special Events are for 1 day only. And will be requested 7 business </a:t>
            </a:r>
            <a:r>
              <a:rPr lang="en-US" sz="1800">
                <a:latin typeface="Calibri" panose="020F0502020204030204" pitchFamily="34" charset="0"/>
                <a:ea typeface="Calibri" panose="020F0502020204030204" pitchFamily="34" charset="0"/>
                <a:cs typeface="Calibri" panose="020F0502020204030204" pitchFamily="34" charset="0"/>
              </a:rPr>
              <a:t>days prior.</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74272853"/>
      </p:ext>
    </p:extLst>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115A1-7CA5-8548-141C-2F73684C8203}"/>
              </a:ext>
            </a:extLst>
          </p:cNvPr>
          <p:cNvSpPr>
            <a:spLocks noGrp="1"/>
          </p:cNvSpPr>
          <p:nvPr>
            <p:ph type="title"/>
          </p:nvPr>
        </p:nvSpPr>
        <p:spPr/>
        <p:txBody>
          <a:bodyPr/>
          <a:lstStyle/>
          <a:p>
            <a:r>
              <a:rPr lang="en-US" dirty="0"/>
              <a:t>Base Entry Pre-enrollment</a:t>
            </a:r>
          </a:p>
        </p:txBody>
      </p:sp>
      <p:sp>
        <p:nvSpPr>
          <p:cNvPr id="3" name="Content Placeholder 2">
            <a:extLst>
              <a:ext uri="{FF2B5EF4-FFF2-40B4-BE49-F238E27FC236}">
                <a16:creationId xmlns:a16="http://schemas.microsoft.com/office/drawing/2014/main" id="{71CB6CA2-4FB0-8E81-CC81-F5B848F8FE70}"/>
              </a:ext>
            </a:extLst>
          </p:cNvPr>
          <p:cNvSpPr>
            <a:spLocks noGrp="1"/>
          </p:cNvSpPr>
          <p:nvPr>
            <p:ph idx="1"/>
          </p:nvPr>
        </p:nvSpPr>
        <p:spPr>
          <a:xfrm>
            <a:off x="609600" y="1600201"/>
            <a:ext cx="10972800" cy="4726171"/>
          </a:xfrm>
        </p:spPr>
        <p:txBody>
          <a:bodyPr/>
          <a:lstStyle/>
          <a:p>
            <a:r>
              <a:rPr lang="en-US" sz="1800" dirty="0">
                <a:effectLst/>
                <a:latin typeface="Times New Roman" panose="02020603050405020304" pitchFamily="18" charset="0"/>
                <a:ea typeface="Times New Roman" panose="02020603050405020304" pitchFamily="18" charset="0"/>
              </a:rPr>
              <a:t>Individuals or groups requiring installation access now have the ability to pre-register using the DBIDS Pre-Enrollment Website from any smart device prior to proceeding to a visitor center to initiate a visit pass request.  </a:t>
            </a:r>
          </a:p>
          <a:p>
            <a:r>
              <a:rPr lang="en-US" sz="1800" dirty="0">
                <a:effectLst/>
                <a:latin typeface="Times New Roman" panose="02020603050405020304" pitchFamily="18" charset="0"/>
                <a:ea typeface="Times New Roman" panose="02020603050405020304" pitchFamily="18" charset="0"/>
              </a:rPr>
              <a:t>Pre-Enrollment significantly reduces the amount of time a Defender spends entering identity data into the DBIDS system.  The DVES concept was created using this Pre-Enrollment functionality combined with the following steps from the visitor and sponsor</a:t>
            </a:r>
          </a:p>
          <a:p>
            <a:endParaRPr lang="en-US" sz="1800" dirty="0">
              <a:effectLst/>
              <a:latin typeface="Times New Roman" panose="02020603050405020304" pitchFamily="18" charset="0"/>
              <a:ea typeface="Times New Roman" panose="02020603050405020304" pitchFamily="18" charset="0"/>
            </a:endParaRPr>
          </a:p>
          <a:p>
            <a:pPr marL="342900" marR="98425" lvl="0" indent="-342900" algn="just" defTabSz="914400" rtl="0" eaLnBrk="0" fontAlgn="base" latinLnBrk="0" hangingPunct="0">
              <a:lnSpc>
                <a:spcPct val="100000"/>
              </a:lnSpc>
              <a:spcBef>
                <a:spcPts val="0"/>
              </a:spcBef>
              <a:spcAft>
                <a:spcPts val="0"/>
              </a:spcAft>
              <a:buClrTx/>
              <a:buSzTx/>
              <a:buFont typeface="+mj-lt"/>
              <a:buAutoNum type="arabicPeriod"/>
              <a:tabLst/>
              <a:defRPr/>
            </a:pPr>
            <a:r>
              <a:rPr kumimoji="0" lang="en-US" sz="18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Completion of the pre-enrollment via any smart device</a:t>
            </a:r>
          </a:p>
          <a:p>
            <a:pPr marL="342900" marR="98425" lvl="0" indent="-342900" algn="just" defTabSz="914400" rtl="0" eaLnBrk="0" fontAlgn="base" latinLnBrk="0" hangingPunct="0">
              <a:lnSpc>
                <a:spcPct val="100000"/>
              </a:lnSpc>
              <a:spcBef>
                <a:spcPts val="0"/>
              </a:spcBef>
              <a:spcAft>
                <a:spcPts val="0"/>
              </a:spcAft>
              <a:buClrTx/>
              <a:buSzTx/>
              <a:buFont typeface="+mj-lt"/>
              <a:buAutoNum type="arabicPeriod"/>
              <a:tabLst/>
              <a:defRPr/>
            </a:pPr>
            <a:r>
              <a:rPr kumimoji="0" lang="en-US" sz="18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Submission of QR/Alpha numeric code, copy of driver’s license</a:t>
            </a:r>
            <a:r>
              <a:rPr lang="en-US" sz="1800" dirty="0">
                <a:solidFill>
                  <a:srgbClr val="000000"/>
                </a:solidFill>
                <a:latin typeface="Times New Roman" panose="02020603050405020304" pitchFamily="18" charset="0"/>
                <a:ea typeface="Times New Roman" panose="02020603050405020304" pitchFamily="18" charset="0"/>
              </a:rPr>
              <a:t> and </a:t>
            </a:r>
            <a:r>
              <a:rPr kumimoji="0" lang="en-US" sz="18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visit dates to the VCC via org box 9SFS.VCC.RegistrationRequest@us.af.mil. </a:t>
            </a:r>
          </a:p>
          <a:p>
            <a:pPr marL="342900" marR="98425" lvl="0" indent="-342900" algn="just" defTabSz="914400" rtl="0" eaLnBrk="0" fontAlgn="base" latinLnBrk="0" hangingPunct="0">
              <a:lnSpc>
                <a:spcPct val="100000"/>
              </a:lnSpc>
              <a:spcBef>
                <a:spcPts val="0"/>
              </a:spcBef>
              <a:spcAft>
                <a:spcPts val="0"/>
              </a:spcAft>
              <a:buClrTx/>
              <a:buSzTx/>
              <a:buFont typeface="+mj-lt"/>
              <a:buAutoNum type="arabicPeriod"/>
              <a:tabLst/>
              <a:defRPr/>
            </a:pPr>
            <a:endParaRPr kumimoji="0" lang="en-US" sz="18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endParaRPr>
          </a:p>
          <a:p>
            <a:pPr marL="342900" marR="98425" lvl="0" indent="-342900" algn="just" defTabSz="914400" rtl="0" eaLnBrk="0" fontAlgn="base" latinLnBrk="0" hangingPunct="0">
              <a:lnSpc>
                <a:spcPct val="100000"/>
              </a:lnSpc>
              <a:spcBef>
                <a:spcPts val="0"/>
              </a:spcBef>
              <a:spcAft>
                <a:spcPts val="0"/>
              </a:spcAft>
              <a:buClrTx/>
              <a:buSzTx/>
              <a:buFontTx/>
              <a:buChar char="•"/>
              <a:tabLst/>
              <a:defRPr/>
            </a:pPr>
            <a:r>
              <a:rPr kumimoji="0" lang="en-US" sz="18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Identity proofing and vetting is still accomplished manually by Security Forces personnel (CVIA/Pass and Registration) </a:t>
            </a:r>
          </a:p>
          <a:p>
            <a:pPr marL="342900" marR="98425" lvl="0" indent="-342900" algn="just" defTabSz="914400" rtl="0" eaLnBrk="0" fontAlgn="base" latinLnBrk="0" hangingPunct="0">
              <a:lnSpc>
                <a:spcPct val="100000"/>
              </a:lnSpc>
              <a:spcBef>
                <a:spcPts val="0"/>
              </a:spcBef>
              <a:spcAft>
                <a:spcPts val="0"/>
              </a:spcAft>
              <a:buClrTx/>
              <a:buSzTx/>
              <a:buFontTx/>
              <a:buChar char="•"/>
              <a:tabLst/>
              <a:defRPr/>
            </a:pPr>
            <a:r>
              <a:rPr kumimoji="0" lang="en-US" sz="1800" b="0"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After a satisfactory background check is complete, Pass and Registration will email sponsor </a:t>
            </a:r>
            <a:r>
              <a:rPr lang="en-US" sz="1800" dirty="0">
                <a:solidFill>
                  <a:srgbClr val="000000"/>
                </a:solidFill>
                <a:latin typeface="Times New Roman" panose="02020603050405020304" pitchFamily="18" charset="0"/>
                <a:ea typeface="Times New Roman" panose="02020603050405020304" pitchFamily="18" charset="0"/>
              </a:rPr>
              <a:t>that their guest has been approved and may proceed the installation gate for issuance of the visitors pass. </a:t>
            </a:r>
            <a:endParaRPr lang="en-US" sz="1800" b="1" dirty="0"/>
          </a:p>
          <a:p>
            <a:endParaRPr lang="en-US" sz="1800" dirty="0">
              <a:effectLst/>
              <a:latin typeface="Times New Roman" panose="02020603050405020304" pitchFamily="18" charset="0"/>
              <a:ea typeface="Times New Roman" panose="02020603050405020304" pitchFamily="18" charset="0"/>
            </a:endParaRPr>
          </a:p>
          <a:p>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89192999"/>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4F8F1-5EB4-3A92-83B0-337A78F76619}"/>
              </a:ext>
            </a:extLst>
          </p:cNvPr>
          <p:cNvSpPr>
            <a:spLocks noGrp="1"/>
          </p:cNvSpPr>
          <p:nvPr>
            <p:ph type="title"/>
          </p:nvPr>
        </p:nvSpPr>
        <p:spPr/>
        <p:txBody>
          <a:bodyPr/>
          <a:lstStyle/>
          <a:p>
            <a:r>
              <a:rPr lang="en-US" dirty="0"/>
              <a:t>Process Steps</a:t>
            </a:r>
          </a:p>
        </p:txBody>
      </p:sp>
      <p:graphicFrame>
        <p:nvGraphicFramePr>
          <p:cNvPr id="4" name="Content Placeholder 3">
            <a:extLst>
              <a:ext uri="{FF2B5EF4-FFF2-40B4-BE49-F238E27FC236}">
                <a16:creationId xmlns:a16="http://schemas.microsoft.com/office/drawing/2014/main" id="{278D0A33-2D64-877C-CE98-14EF16D1E656}"/>
              </a:ext>
            </a:extLst>
          </p:cNvPr>
          <p:cNvGraphicFramePr>
            <a:graphicFrameLocks noGrp="1"/>
          </p:cNvGraphicFramePr>
          <p:nvPr>
            <p:ph idx="1"/>
            <p:extLst>
              <p:ext uri="{D42A27DB-BD31-4B8C-83A1-F6EECF244321}">
                <p14:modId xmlns:p14="http://schemas.microsoft.com/office/powerpoint/2010/main" val="2768063880"/>
              </p:ext>
            </p:extLst>
          </p:nvPr>
        </p:nvGraphicFramePr>
        <p:xfrm>
          <a:off x="1023563" y="1535597"/>
          <a:ext cx="10144873" cy="4213243"/>
        </p:xfrm>
        <a:graphic>
          <a:graphicData uri="http://schemas.openxmlformats.org/drawingml/2006/table">
            <a:tbl>
              <a:tblPr firstRow="1" firstCol="1" bandRow="1">
                <a:tableStyleId>{1E171933-4619-4E11-9A3F-F7608DF75F80}</a:tableStyleId>
              </a:tblPr>
              <a:tblGrid>
                <a:gridCol w="2576946">
                  <a:extLst>
                    <a:ext uri="{9D8B030D-6E8A-4147-A177-3AD203B41FA5}">
                      <a16:colId xmlns:a16="http://schemas.microsoft.com/office/drawing/2014/main" val="3932100490"/>
                    </a:ext>
                  </a:extLst>
                </a:gridCol>
                <a:gridCol w="2650007">
                  <a:extLst>
                    <a:ext uri="{9D8B030D-6E8A-4147-A177-3AD203B41FA5}">
                      <a16:colId xmlns:a16="http://schemas.microsoft.com/office/drawing/2014/main" val="312512607"/>
                    </a:ext>
                  </a:extLst>
                </a:gridCol>
                <a:gridCol w="2458960">
                  <a:extLst>
                    <a:ext uri="{9D8B030D-6E8A-4147-A177-3AD203B41FA5}">
                      <a16:colId xmlns:a16="http://schemas.microsoft.com/office/drawing/2014/main" val="4243234698"/>
                    </a:ext>
                  </a:extLst>
                </a:gridCol>
                <a:gridCol w="2458960">
                  <a:extLst>
                    <a:ext uri="{9D8B030D-6E8A-4147-A177-3AD203B41FA5}">
                      <a16:colId xmlns:a16="http://schemas.microsoft.com/office/drawing/2014/main" val="657150972"/>
                    </a:ext>
                  </a:extLst>
                </a:gridCol>
              </a:tblGrid>
              <a:tr h="285608">
                <a:tc>
                  <a:txBody>
                    <a:bodyPr/>
                    <a:lstStyle/>
                    <a:p>
                      <a:pPr marL="0" marR="0" indent="0" algn="ctr">
                        <a:spcBef>
                          <a:spcPts val="0"/>
                        </a:spcBef>
                        <a:spcAft>
                          <a:spcPts val="0"/>
                        </a:spcAft>
                      </a:pPr>
                      <a:r>
                        <a:rPr lang="en-US" sz="1600" dirty="0">
                          <a:solidFill>
                            <a:schemeClr val="bg1"/>
                          </a:solidFill>
                          <a:effectLst/>
                        </a:rPr>
                        <a:t>VISITOR</a:t>
                      </a:r>
                      <a:endParaRPr lang="en-US"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600" dirty="0">
                          <a:solidFill>
                            <a:schemeClr val="bg1"/>
                          </a:solidFill>
                          <a:effectLst/>
                        </a:rPr>
                        <a:t>SPONSOR</a:t>
                      </a:r>
                      <a:endParaRPr lang="en-US"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600" dirty="0">
                          <a:solidFill>
                            <a:schemeClr val="bg1"/>
                          </a:solidFill>
                          <a:effectLst/>
                        </a:rPr>
                        <a:t>VISITOR CENTER</a:t>
                      </a:r>
                      <a:endParaRPr lang="en-US"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a:spcBef>
                          <a:spcPts val="0"/>
                        </a:spcBef>
                        <a:spcAft>
                          <a:spcPts val="0"/>
                        </a:spcAft>
                      </a:pPr>
                      <a:r>
                        <a:rPr lang="en-US"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Gate Arrival</a:t>
                      </a:r>
                    </a:p>
                  </a:txBody>
                  <a:tcPr marL="68580" marR="68580" marT="0" marB="0"/>
                </a:tc>
                <a:extLst>
                  <a:ext uri="{0D108BD9-81ED-4DB2-BD59-A6C34878D82A}">
                    <a16:rowId xmlns:a16="http://schemas.microsoft.com/office/drawing/2014/main" val="816496452"/>
                  </a:ext>
                </a:extLst>
              </a:tr>
              <a:tr h="571216">
                <a:tc>
                  <a:txBody>
                    <a:bodyPr/>
                    <a:lstStyle/>
                    <a:p>
                      <a:pPr marL="0" marR="0" indent="0">
                        <a:spcBef>
                          <a:spcPts val="0"/>
                        </a:spcBef>
                        <a:spcAft>
                          <a:spcPts val="0"/>
                        </a:spcAft>
                      </a:pPr>
                      <a:r>
                        <a:rPr lang="en-US" sz="1400" b="0" dirty="0">
                          <a:solidFill>
                            <a:schemeClr val="tx1"/>
                          </a:solidFill>
                          <a:effectLst/>
                        </a:rPr>
                        <a:t>Complete DBIDS Pre-Enrollment</a:t>
                      </a: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a:solidFill>
                            <a:schemeClr val="tx1"/>
                          </a:solidFill>
                          <a:effectLst/>
                        </a:rPr>
                        <a:t>Provide below visit information to Base VCC via email</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solidFill>
                            <a:schemeClr val="tx1"/>
                          </a:solidFill>
                          <a:effectLst/>
                        </a:rPr>
                        <a:t>Receive sponsor and visitor information via email</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Visitor provides Drivers License to Defender and informs of pre-enrollment</a:t>
                      </a:r>
                    </a:p>
                    <a:p>
                      <a:pPr marL="0" marR="0" indent="0">
                        <a:spcBef>
                          <a:spcPts val="0"/>
                        </a:spcBef>
                        <a:spcAft>
                          <a:spcPts val="0"/>
                        </a:spcAft>
                      </a:pP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58342314"/>
                  </a:ext>
                </a:extLst>
              </a:tr>
              <a:tr h="571216">
                <a:tc>
                  <a:txBody>
                    <a:bodyPr/>
                    <a:lstStyle/>
                    <a:p>
                      <a:pPr marL="0" marR="0" indent="0">
                        <a:spcBef>
                          <a:spcPts val="0"/>
                        </a:spcBef>
                        <a:spcAft>
                          <a:spcPts val="0"/>
                        </a:spcAft>
                      </a:pPr>
                      <a:r>
                        <a:rPr lang="en-US" sz="1400" b="0" dirty="0">
                          <a:solidFill>
                            <a:schemeClr val="tx1"/>
                          </a:solidFill>
                          <a:effectLst/>
                        </a:rPr>
                        <a:t>Provide below visit information to Sponsor via email</a:t>
                      </a: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Symbol" panose="05050102010706020507" pitchFamily="18" charset="2"/>
                        <a:buChar char=""/>
                      </a:pPr>
                      <a:r>
                        <a:rPr lang="en-US" sz="1400" dirty="0">
                          <a:solidFill>
                            <a:schemeClr val="tx1"/>
                          </a:solidFill>
                          <a:effectLst/>
                        </a:rPr>
                        <a:t>Sponsorship information (DOD ID # Needed )</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solidFill>
                            <a:schemeClr val="tx1"/>
                          </a:solidFill>
                          <a:effectLst/>
                        </a:rPr>
                        <a:t>Conduct Background Check via NCIC</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Defender verifies profile has been created/vetted for fitness via profile</a:t>
                      </a:r>
                    </a:p>
                  </a:txBody>
                  <a:tcPr marL="68580" marR="68580" marT="0" marB="0"/>
                </a:tc>
                <a:extLst>
                  <a:ext uri="{0D108BD9-81ED-4DB2-BD59-A6C34878D82A}">
                    <a16:rowId xmlns:a16="http://schemas.microsoft.com/office/drawing/2014/main" val="3799644334"/>
                  </a:ext>
                </a:extLst>
              </a:tr>
              <a:tr h="571216">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dirty="0">
                          <a:solidFill>
                            <a:schemeClr val="tx1"/>
                          </a:solidFill>
                          <a:effectLst/>
                        </a:rPr>
                        <a:t>QR/Alpha numeric code from pre-enrollment</a:t>
                      </a: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spcBef>
                          <a:spcPts val="0"/>
                        </a:spcBef>
                        <a:spcAft>
                          <a:spcPts val="0"/>
                        </a:spcAft>
                        <a:buFont typeface="Symbol" panose="05050102010706020507" pitchFamily="18" charset="2"/>
                        <a:buNone/>
                      </a:pP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dirty="0">
                          <a:solidFill>
                            <a:schemeClr val="tx1"/>
                          </a:solidFill>
                          <a:effectLst/>
                        </a:rPr>
                        <a:t>Visitor QR/Alpha Numeric Code</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solidFill>
                            <a:schemeClr val="tx1"/>
                          </a:solidFill>
                          <a:effectLst/>
                        </a:rPr>
                        <a:t>Create DBIDS profile by scanning QR/Alpha numeric code</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Visitor has updated photo and fingerprints inputted into DBIDS computer</a:t>
                      </a:r>
                    </a:p>
                  </a:txBody>
                  <a:tcPr marL="68580" marR="68580" marT="0" marB="0"/>
                </a:tc>
                <a:extLst>
                  <a:ext uri="{0D108BD9-81ED-4DB2-BD59-A6C34878D82A}">
                    <a16:rowId xmlns:a16="http://schemas.microsoft.com/office/drawing/2014/main" val="3886479344"/>
                  </a:ext>
                </a:extLst>
              </a:tr>
              <a:tr h="571216">
                <a:tc>
                  <a:txBody>
                    <a:bodyPr/>
                    <a:lstStyle/>
                    <a:p>
                      <a:pPr marL="342900" marR="0" lvl="0" indent="-342900">
                        <a:spcBef>
                          <a:spcPts val="0"/>
                        </a:spcBef>
                        <a:spcAft>
                          <a:spcPts val="0"/>
                        </a:spcAft>
                        <a:buFont typeface="Symbol" panose="05050102010706020507" pitchFamily="18" charset="2"/>
                        <a:buChar char=""/>
                      </a:pPr>
                      <a:r>
                        <a:rPr lang="en-US" sz="1400" b="0" dirty="0">
                          <a:solidFill>
                            <a:schemeClr val="tx1"/>
                          </a:solidFill>
                          <a:effectLst/>
                        </a:rPr>
                        <a:t>Scanned/Photo copy of Driver’s License</a:t>
                      </a: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Symbol" panose="05050102010706020507" pitchFamily="18" charset="2"/>
                        <a:buChar char=""/>
                      </a:pPr>
                      <a:r>
                        <a:rPr lang="en-US" sz="1400" dirty="0">
                          <a:solidFill>
                            <a:schemeClr val="tx1"/>
                          </a:solidFill>
                          <a:effectLst/>
                        </a:rPr>
                        <a:t>Scanned/Photo copy of visitor’s Driver’s License</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r>
                        <a:rPr lang="en-US" sz="1400" dirty="0">
                          <a:solidFill>
                            <a:schemeClr val="tx1"/>
                          </a:solidFill>
                          <a:effectLst/>
                        </a:rPr>
                        <a:t>Take photo of Driver’s License picture for biometric</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Visitor pass created</a:t>
                      </a:r>
                    </a:p>
                    <a:p>
                      <a:pPr marL="0" marR="0" indent="0">
                        <a:spcBef>
                          <a:spcPts val="0"/>
                        </a:spcBef>
                        <a:spcAft>
                          <a:spcPts val="0"/>
                        </a:spcAft>
                      </a:pP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24117411"/>
                  </a:ext>
                </a:extLst>
              </a:tr>
              <a:tr h="571216">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b="0" dirty="0">
                          <a:solidFill>
                            <a:schemeClr val="tx1"/>
                          </a:solidFill>
                          <a:effectLst/>
                        </a:rPr>
                        <a:t>Visit Dates</a:t>
                      </a: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chemeClr val="tx1"/>
                          </a:solidFill>
                          <a:effectLst/>
                        </a:rPr>
                        <a:t>Visit Dates</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endParaRPr lang="en-US" sz="14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endParaRPr lang="en-US" sz="14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66843442"/>
                  </a:ext>
                </a:extLst>
              </a:tr>
              <a:tr h="651603">
                <a:tc>
                  <a:txBody>
                    <a:bodyPr/>
                    <a:lstStyle/>
                    <a:p>
                      <a:pPr marL="0" marR="0" lvl="0" indent="0">
                        <a:spcBef>
                          <a:spcPts val="0"/>
                        </a:spcBef>
                        <a:spcAft>
                          <a:spcPts val="0"/>
                        </a:spcAft>
                        <a:buFont typeface="Symbol" panose="05050102010706020507" pitchFamily="18" charset="2"/>
                        <a:buNone/>
                      </a:pP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endParaRPr lang="en-US" sz="1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spcBef>
                          <a:spcPts val="0"/>
                        </a:spcBef>
                        <a:spcAft>
                          <a:spcPts val="0"/>
                        </a:spcAft>
                      </a:pPr>
                      <a:endParaRPr lang="en-US" sz="14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90680794"/>
                  </a:ext>
                </a:extLst>
              </a:tr>
            </a:tbl>
          </a:graphicData>
        </a:graphic>
      </p:graphicFrame>
    </p:spTree>
    <p:extLst>
      <p:ext uri="{BB962C8B-B14F-4D97-AF65-F5344CB8AC3E}">
        <p14:creationId xmlns:p14="http://schemas.microsoft.com/office/powerpoint/2010/main" val="1487928538"/>
      </p:ext>
    </p:extLst>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0BBBA-D53F-B32B-47B4-8E06107CBCDF}"/>
              </a:ext>
            </a:extLst>
          </p:cNvPr>
          <p:cNvSpPr>
            <a:spLocks noGrp="1"/>
          </p:cNvSpPr>
          <p:nvPr>
            <p:ph type="title"/>
          </p:nvPr>
        </p:nvSpPr>
        <p:spPr/>
        <p:txBody>
          <a:bodyPr/>
          <a:lstStyle/>
          <a:p>
            <a:r>
              <a:rPr lang="en-US" dirty="0"/>
              <a:t>Pre-enrollment Link</a:t>
            </a:r>
          </a:p>
        </p:txBody>
      </p:sp>
      <p:sp>
        <p:nvSpPr>
          <p:cNvPr id="3" name="Content Placeholder 2">
            <a:extLst>
              <a:ext uri="{FF2B5EF4-FFF2-40B4-BE49-F238E27FC236}">
                <a16:creationId xmlns:a16="http://schemas.microsoft.com/office/drawing/2014/main" id="{A51EB37D-2A9F-F918-C4B8-D6F010934313}"/>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Link:  </a:t>
            </a:r>
            <a:r>
              <a:rPr lang="en-US" dirty="0">
                <a:solidFill>
                  <a:srgbClr val="0070C0"/>
                </a:solidFill>
                <a:hlinkClick r:id="rId2">
                  <a:extLst>
                    <a:ext uri="{A12FA001-AC4F-418D-AE19-62706E023703}">
                      <ahyp:hlinkClr xmlns:ahyp="http://schemas.microsoft.com/office/drawing/2018/hyperlinkcolor" val="tx"/>
                    </a:ext>
                  </a:extLst>
                </a:hlinkClick>
              </a:rPr>
              <a:t>https://dbids-global-enroll.dmdc.mil/preenrollui/#!/</a:t>
            </a:r>
            <a:endParaRPr lang="en-US" dirty="0">
              <a:solidFill>
                <a:srgbClr val="0070C0"/>
              </a:solidFill>
              <a:latin typeface="Times New Roman" panose="02020603050405020304" pitchFamily="18"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753B8A79-F7E5-763D-061F-C6EA1CC1DD70}"/>
              </a:ext>
            </a:extLst>
          </p:cNvPr>
          <p:cNvPicPr>
            <a:picLocks noChangeAspect="1"/>
          </p:cNvPicPr>
          <p:nvPr/>
        </p:nvPicPr>
        <p:blipFill>
          <a:blip r:embed="rId3"/>
          <a:stretch>
            <a:fillRect/>
          </a:stretch>
        </p:blipFill>
        <p:spPr>
          <a:xfrm>
            <a:off x="1644916" y="3426706"/>
            <a:ext cx="2026348" cy="1951033"/>
          </a:xfrm>
          <a:prstGeom prst="rect">
            <a:avLst/>
          </a:prstGeom>
        </p:spPr>
      </p:pic>
      <p:sp>
        <p:nvSpPr>
          <p:cNvPr id="5" name="Left Arrow 4">
            <a:extLst>
              <a:ext uri="{FF2B5EF4-FFF2-40B4-BE49-F238E27FC236}">
                <a16:creationId xmlns:a16="http://schemas.microsoft.com/office/drawing/2014/main" id="{0F3C2B70-093B-5FB6-46ED-ADE316F8FDDD}"/>
              </a:ext>
            </a:extLst>
          </p:cNvPr>
          <p:cNvSpPr/>
          <p:nvPr/>
        </p:nvSpPr>
        <p:spPr>
          <a:xfrm>
            <a:off x="3937789" y="3863182"/>
            <a:ext cx="609600" cy="566058"/>
          </a:xfrm>
          <a:prstGeom prst="leftArrow">
            <a:avLst/>
          </a:prstGeom>
          <a:solidFill>
            <a:srgbClr val="FF0000"/>
          </a:solidFill>
          <a:ln w="25400" cap="flat" cmpd="sng" algn="ctr">
            <a:solidFill>
              <a:srgbClr val="FF0000"/>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326F851C-FA55-B5E8-6C92-E11A3D010B16}"/>
              </a:ext>
            </a:extLst>
          </p:cNvPr>
          <p:cNvSpPr txBox="1"/>
          <p:nvPr/>
        </p:nvSpPr>
        <p:spPr>
          <a:xfrm>
            <a:off x="4706580" y="3678516"/>
            <a:ext cx="6096000" cy="369332"/>
          </a:xfrm>
          <a:prstGeom prst="rect">
            <a:avLst/>
          </a:prstGeom>
          <a:noFill/>
        </p:spPr>
        <p:txBody>
          <a:bodyPr wrap="square">
            <a:spAutoFit/>
          </a:bodyPr>
          <a:lstStyle/>
          <a:p>
            <a:r>
              <a:rPr lang="en-US" b="1" dirty="0"/>
              <a:t>Click the link or scan this QR Code for quick access</a:t>
            </a:r>
          </a:p>
        </p:txBody>
      </p:sp>
      <p:sp>
        <p:nvSpPr>
          <p:cNvPr id="8" name="Up Arrow 8">
            <a:extLst>
              <a:ext uri="{FF2B5EF4-FFF2-40B4-BE49-F238E27FC236}">
                <a16:creationId xmlns:a16="http://schemas.microsoft.com/office/drawing/2014/main" id="{01E4D73D-BE9D-AED5-C846-F03811D8BA2E}"/>
              </a:ext>
            </a:extLst>
          </p:cNvPr>
          <p:cNvSpPr/>
          <p:nvPr/>
        </p:nvSpPr>
        <p:spPr>
          <a:xfrm>
            <a:off x="4547389" y="2813774"/>
            <a:ext cx="565208" cy="612932"/>
          </a:xfrm>
          <a:prstGeom prst="upArrow">
            <a:avLst/>
          </a:prstGeom>
          <a:solidFill>
            <a:srgbClr val="FF0000"/>
          </a:solidFill>
          <a:ln w="25400" cap="flat" cmpd="sng" algn="ctr">
            <a:solidFill>
              <a:srgbClr val="FF0000"/>
            </a:solid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753157763"/>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DD3E0C5F-680C-0530-E9E7-683DA2A8BC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4136065" y="1552882"/>
            <a:ext cx="6900531" cy="452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79A4E4B1-E880-2264-9DC7-60B3AC885370}"/>
              </a:ext>
            </a:extLst>
          </p:cNvPr>
          <p:cNvSpPr>
            <a:spLocks noGrp="1"/>
          </p:cNvSpPr>
          <p:nvPr>
            <p:ph type="title"/>
          </p:nvPr>
        </p:nvSpPr>
        <p:spPr/>
        <p:txBody>
          <a:bodyPr/>
          <a:lstStyle/>
          <a:p>
            <a:r>
              <a:rPr lang="en-US" dirty="0"/>
              <a:t>How to Pre-enroll</a:t>
            </a:r>
          </a:p>
        </p:txBody>
      </p:sp>
      <p:sp>
        <p:nvSpPr>
          <p:cNvPr id="3" name="Content Placeholder 2">
            <a:extLst>
              <a:ext uri="{FF2B5EF4-FFF2-40B4-BE49-F238E27FC236}">
                <a16:creationId xmlns:a16="http://schemas.microsoft.com/office/drawing/2014/main" id="{43090070-9F13-E43D-BB52-045E9997168F}"/>
              </a:ext>
            </a:extLst>
          </p:cNvPr>
          <p:cNvSpPr>
            <a:spLocks noGrp="1"/>
          </p:cNvSpPr>
          <p:nvPr>
            <p:ph idx="1"/>
          </p:nvPr>
        </p:nvSpPr>
        <p:spPr>
          <a:xfrm>
            <a:off x="609600" y="1600201"/>
            <a:ext cx="3526465" cy="4525963"/>
          </a:xfrm>
        </p:spPr>
        <p:txBody>
          <a:bodyPr/>
          <a:lstStyle/>
          <a:p>
            <a:r>
              <a:rPr lang="en-US" sz="2000" dirty="0"/>
              <a:t>Once on DBIDS site the tab will populate. </a:t>
            </a:r>
          </a:p>
          <a:p>
            <a:r>
              <a:rPr lang="en-US" sz="2000" dirty="0"/>
              <a:t>Note: if nothing populates your page will have to be refreshed.</a:t>
            </a:r>
          </a:p>
          <a:p>
            <a:endParaRPr lang="en-US" sz="2000" dirty="0"/>
          </a:p>
          <a:p>
            <a:r>
              <a:rPr lang="en-US" sz="2000" dirty="0"/>
              <a:t>The first tab will be the personal information tab.  Please ensure this is filled out completely utilizing the SSN as the identifier.</a:t>
            </a:r>
          </a:p>
          <a:p>
            <a:endParaRPr lang="en-US" dirty="0"/>
          </a:p>
        </p:txBody>
      </p:sp>
      <p:sp>
        <p:nvSpPr>
          <p:cNvPr id="5" name="Right Arrow 3">
            <a:extLst>
              <a:ext uri="{FF2B5EF4-FFF2-40B4-BE49-F238E27FC236}">
                <a16:creationId xmlns:a16="http://schemas.microsoft.com/office/drawing/2014/main" id="{241AA7E9-96C5-4CC6-B1D4-0A2AE69EF87E}"/>
              </a:ext>
            </a:extLst>
          </p:cNvPr>
          <p:cNvSpPr/>
          <p:nvPr/>
        </p:nvSpPr>
        <p:spPr>
          <a:xfrm>
            <a:off x="5061098" y="4447888"/>
            <a:ext cx="884565" cy="463825"/>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95003011"/>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DA433-EC51-5387-D2F2-493473B50309}"/>
              </a:ext>
            </a:extLst>
          </p:cNvPr>
          <p:cNvSpPr>
            <a:spLocks noGrp="1"/>
          </p:cNvSpPr>
          <p:nvPr>
            <p:ph type="title"/>
          </p:nvPr>
        </p:nvSpPr>
        <p:spPr/>
        <p:txBody>
          <a:bodyPr/>
          <a:lstStyle/>
          <a:p>
            <a:r>
              <a:rPr lang="en-US" dirty="0"/>
              <a:t>Pre-enrollment step 2</a:t>
            </a:r>
          </a:p>
        </p:txBody>
      </p:sp>
      <p:sp>
        <p:nvSpPr>
          <p:cNvPr id="3" name="Content Placeholder 2">
            <a:extLst>
              <a:ext uri="{FF2B5EF4-FFF2-40B4-BE49-F238E27FC236}">
                <a16:creationId xmlns:a16="http://schemas.microsoft.com/office/drawing/2014/main" id="{77CF9B68-A323-F763-8434-BF39CFB4415A}"/>
              </a:ext>
            </a:extLst>
          </p:cNvPr>
          <p:cNvSpPr>
            <a:spLocks noGrp="1"/>
          </p:cNvSpPr>
          <p:nvPr>
            <p:ph idx="1"/>
          </p:nvPr>
        </p:nvSpPr>
        <p:spPr>
          <a:xfrm>
            <a:off x="609600" y="1600201"/>
            <a:ext cx="3462670" cy="4525963"/>
          </a:xfrm>
        </p:spPr>
        <p:txBody>
          <a:bodyPr/>
          <a:lstStyle/>
          <a:p>
            <a:r>
              <a:rPr lang="en-US" sz="2000" dirty="0"/>
              <a:t>This information is used as identifying information used to confirm the identity of the visitor.  Please ensure it is filled out completely and accurately</a:t>
            </a:r>
          </a:p>
        </p:txBody>
      </p:sp>
      <p:pic>
        <p:nvPicPr>
          <p:cNvPr id="4" name="Content Placeholder 3">
            <a:extLst>
              <a:ext uri="{FF2B5EF4-FFF2-40B4-BE49-F238E27FC236}">
                <a16:creationId xmlns:a16="http://schemas.microsoft.com/office/drawing/2014/main" id="{475A8B91-436B-B427-BA52-D09C2612F3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4072271" y="1600201"/>
            <a:ext cx="6805208" cy="4311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70849284"/>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1CBFD-3CB8-F411-2DE6-4BA65E61D17B}"/>
              </a:ext>
            </a:extLst>
          </p:cNvPr>
          <p:cNvSpPr>
            <a:spLocks noGrp="1"/>
          </p:cNvSpPr>
          <p:nvPr>
            <p:ph type="title"/>
          </p:nvPr>
        </p:nvSpPr>
        <p:spPr/>
        <p:txBody>
          <a:bodyPr/>
          <a:lstStyle/>
          <a:p>
            <a:r>
              <a:rPr lang="en-US" dirty="0"/>
              <a:t>Pre-enrollment step 3</a:t>
            </a:r>
          </a:p>
        </p:txBody>
      </p:sp>
      <p:sp>
        <p:nvSpPr>
          <p:cNvPr id="3" name="Content Placeholder 2">
            <a:extLst>
              <a:ext uri="{FF2B5EF4-FFF2-40B4-BE49-F238E27FC236}">
                <a16:creationId xmlns:a16="http://schemas.microsoft.com/office/drawing/2014/main" id="{70DFA778-7303-BDB5-24D3-56E658C14171}"/>
              </a:ext>
            </a:extLst>
          </p:cNvPr>
          <p:cNvSpPr>
            <a:spLocks noGrp="1"/>
          </p:cNvSpPr>
          <p:nvPr>
            <p:ph idx="1"/>
          </p:nvPr>
        </p:nvSpPr>
        <p:spPr>
          <a:xfrm>
            <a:off x="609600" y="1600201"/>
            <a:ext cx="3335079" cy="4525963"/>
          </a:xfrm>
        </p:spPr>
        <p:txBody>
          <a:bodyPr/>
          <a:lstStyle/>
          <a:p>
            <a:r>
              <a:rPr lang="en-US" sz="2000" dirty="0"/>
              <a:t>The address tab is used incase the individual loses their credential, or we need to make contact regarding their visit on the installation.  Please ensure all addresses are the most current available.</a:t>
            </a:r>
          </a:p>
          <a:p>
            <a:r>
              <a:rPr lang="en-US" sz="2000" dirty="0"/>
              <a:t>Note: This is the visitor’s home address. </a:t>
            </a:r>
          </a:p>
          <a:p>
            <a:endParaRPr lang="en-US" dirty="0"/>
          </a:p>
        </p:txBody>
      </p:sp>
      <p:pic>
        <p:nvPicPr>
          <p:cNvPr id="4" name="Content Placeholder 3">
            <a:extLst>
              <a:ext uri="{FF2B5EF4-FFF2-40B4-BE49-F238E27FC236}">
                <a16:creationId xmlns:a16="http://schemas.microsoft.com/office/drawing/2014/main" id="{C96A036C-0568-F194-3B80-9688118536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4102396" y="1600201"/>
            <a:ext cx="6989674"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53028"/>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E1727-5AFF-DD70-2996-972921ADDBEE}"/>
              </a:ext>
            </a:extLst>
          </p:cNvPr>
          <p:cNvSpPr>
            <a:spLocks noGrp="1"/>
          </p:cNvSpPr>
          <p:nvPr>
            <p:ph type="title"/>
          </p:nvPr>
        </p:nvSpPr>
        <p:spPr/>
        <p:txBody>
          <a:bodyPr/>
          <a:lstStyle/>
          <a:p>
            <a:r>
              <a:rPr lang="en-US" dirty="0"/>
              <a:t>Pre-enrollment step 4</a:t>
            </a:r>
          </a:p>
        </p:txBody>
      </p:sp>
      <p:sp>
        <p:nvSpPr>
          <p:cNvPr id="3" name="Content Placeholder 2">
            <a:extLst>
              <a:ext uri="{FF2B5EF4-FFF2-40B4-BE49-F238E27FC236}">
                <a16:creationId xmlns:a16="http://schemas.microsoft.com/office/drawing/2014/main" id="{1A61C97D-801C-4C6E-418D-4AA71EE3ECC8}"/>
              </a:ext>
            </a:extLst>
          </p:cNvPr>
          <p:cNvSpPr>
            <a:spLocks noGrp="1"/>
          </p:cNvSpPr>
          <p:nvPr>
            <p:ph idx="1"/>
          </p:nvPr>
        </p:nvSpPr>
        <p:spPr>
          <a:xfrm>
            <a:off x="609600" y="1600201"/>
            <a:ext cx="3483935" cy="4821864"/>
          </a:xfrm>
        </p:spPr>
        <p:txBody>
          <a:bodyPr/>
          <a:lstStyle/>
          <a:p>
            <a:r>
              <a:rPr lang="en-US" sz="2000" dirty="0"/>
              <a:t>In the Service Drop Down, you will select “Air Force”. In the State Drop Down, you will select “California”. Then you will click on “Beale AFB” from the list provided below. </a:t>
            </a:r>
          </a:p>
          <a:p>
            <a:endParaRPr lang="en-US" dirty="0"/>
          </a:p>
        </p:txBody>
      </p:sp>
      <p:pic>
        <p:nvPicPr>
          <p:cNvPr id="4" name="Content Placeholder 3">
            <a:extLst>
              <a:ext uri="{FF2B5EF4-FFF2-40B4-BE49-F238E27FC236}">
                <a16:creationId xmlns:a16="http://schemas.microsoft.com/office/drawing/2014/main" id="{F96E8DE9-38D2-EA45-0468-4248C4A7D4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4754590" y="1530667"/>
            <a:ext cx="6186311" cy="4891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7210328"/>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585B-A27A-BA34-C178-488E83D63A3D}"/>
              </a:ext>
            </a:extLst>
          </p:cNvPr>
          <p:cNvSpPr>
            <a:spLocks noGrp="1"/>
          </p:cNvSpPr>
          <p:nvPr>
            <p:ph type="title"/>
          </p:nvPr>
        </p:nvSpPr>
        <p:spPr/>
        <p:txBody>
          <a:bodyPr/>
          <a:lstStyle/>
          <a:p>
            <a:r>
              <a:rPr lang="en-US" dirty="0"/>
              <a:t>Confirmation Code</a:t>
            </a:r>
          </a:p>
        </p:txBody>
      </p:sp>
      <p:sp>
        <p:nvSpPr>
          <p:cNvPr id="3" name="Content Placeholder 2">
            <a:extLst>
              <a:ext uri="{FF2B5EF4-FFF2-40B4-BE49-F238E27FC236}">
                <a16:creationId xmlns:a16="http://schemas.microsoft.com/office/drawing/2014/main" id="{CEC76DE4-BD1D-B27D-369A-89D23DA5F70C}"/>
              </a:ext>
            </a:extLst>
          </p:cNvPr>
          <p:cNvSpPr>
            <a:spLocks noGrp="1"/>
          </p:cNvSpPr>
          <p:nvPr>
            <p:ph idx="1"/>
          </p:nvPr>
        </p:nvSpPr>
        <p:spPr>
          <a:xfrm>
            <a:off x="609600" y="1600201"/>
            <a:ext cx="3840374" cy="4525963"/>
          </a:xfrm>
        </p:spPr>
        <p:txBody>
          <a:bodyPr/>
          <a:lstStyle/>
          <a:p>
            <a:r>
              <a:rPr lang="en-US" sz="2000" dirty="0"/>
              <a:t>The easy 5 step process has now been completed.</a:t>
            </a:r>
          </a:p>
          <a:p>
            <a:endParaRPr lang="en-US" sz="2000" dirty="0"/>
          </a:p>
          <a:p>
            <a:r>
              <a:rPr lang="en-US" sz="2000" dirty="0"/>
              <a:t>The Sponsor will send the Alpha Numeric Code to </a:t>
            </a:r>
          </a:p>
          <a:p>
            <a:pPr marL="0" indent="0">
              <a:buNone/>
            </a:pPr>
            <a:r>
              <a:rPr lang="en-US" sz="2000" b="1" i="0" u="sng" strike="noStrike" baseline="0" dirty="0">
                <a:solidFill>
                  <a:srgbClr val="0070C0"/>
                </a:solidFill>
              </a:rPr>
              <a:t>9SFS.VCC.RegistrationRequest@us.af.mil</a:t>
            </a:r>
            <a:endParaRPr lang="en-US" sz="2000" u="sng" dirty="0">
              <a:solidFill>
                <a:srgbClr val="0070C0"/>
              </a:solidFill>
            </a:endParaRPr>
          </a:p>
        </p:txBody>
      </p:sp>
      <p:pic>
        <p:nvPicPr>
          <p:cNvPr id="4" name="Content Placeholder 3">
            <a:extLst>
              <a:ext uri="{FF2B5EF4-FFF2-40B4-BE49-F238E27FC236}">
                <a16:creationId xmlns:a16="http://schemas.microsoft.com/office/drawing/2014/main" id="{D898242A-402E-36D4-BF34-640D6CACD6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4449974" y="1600200"/>
            <a:ext cx="660234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1180629"/>
      </p:ext>
    </p:extLst>
  </p:cSld>
  <p:clrMapOvr>
    <a:masterClrMapping/>
  </p:clrMapOvr>
  <p:transition advClick="0"/>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66BDA85A7B7E44BA263400F7C7B43E" ma:contentTypeVersion="9" ma:contentTypeDescription="Create a new document." ma:contentTypeScope="" ma:versionID="3cb05440d7b097bc58aa9caaae8c5edf">
  <xsd:schema xmlns:xsd="http://www.w3.org/2001/XMLSchema" xmlns:xs="http://www.w3.org/2001/XMLSchema" xmlns:p="http://schemas.microsoft.com/office/2006/metadata/properties" xmlns:ns1="http://schemas.microsoft.com/sharepoint/v3" xmlns:ns2="9091fba1-d61d-466c-9ac8-b8c29feda21a" targetNamespace="http://schemas.microsoft.com/office/2006/metadata/properties" ma:root="true" ma:fieldsID="434d78ce6707b1b55a5ca877a9aee26b" ns1:_="" ns2:_="">
    <xsd:import namespace="http://schemas.microsoft.com/sharepoint/v3"/>
    <xsd:import namespace="9091fba1-d61d-466c-9ac8-b8c29feda21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1:_ip_UnifiedCompliancePolicyProperties" minOccurs="0"/>
                <xsd:element ref="ns1:_ip_UnifiedCompliancePolicyUIAction"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hidden="true" ma:internalName="_ip_UnifiedCompliancePolicyProperties">
      <xsd:simpleType>
        <xsd:restriction base="dms:Note"/>
      </xsd:simpleType>
    </xsd:element>
    <xsd:element name="_ip_UnifiedCompliancePolicyUIAction" ma:index="1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091fba1-d61d-466c-9ac8-b8c29feda2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6EFB8B-D6DD-490A-9256-06EA032595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091fba1-d61d-466c-9ac8-b8c29feda2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8BF8A0-E372-4E43-9BD6-EF7B44105F02}">
  <ds:schemaRefs>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07073C8D-226B-417A-8532-D8B1A7A6D3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178</TotalTime>
  <Words>1257</Words>
  <Application>Microsoft Office PowerPoint</Application>
  <PresentationFormat>Widescreen</PresentationFormat>
  <Paragraphs>91</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Black</vt:lpstr>
      <vt:lpstr>Arial Narrow</vt:lpstr>
      <vt:lpstr>Calibri</vt:lpstr>
      <vt:lpstr>Symbol</vt:lpstr>
      <vt:lpstr>Times New Roman</vt:lpstr>
      <vt:lpstr>Default Design</vt:lpstr>
      <vt:lpstr>DBIDS Visitor Enrollment System (DVES)</vt:lpstr>
      <vt:lpstr>Base Entry Pre-enrollment</vt:lpstr>
      <vt:lpstr>Process Steps</vt:lpstr>
      <vt:lpstr>Pre-enrollment Link</vt:lpstr>
      <vt:lpstr>How to Pre-enroll</vt:lpstr>
      <vt:lpstr>Pre-enrollment step 2</vt:lpstr>
      <vt:lpstr>Pre-enrollment step 3</vt:lpstr>
      <vt:lpstr>Pre-enrollment step 4</vt:lpstr>
      <vt:lpstr>Confirmation Code</vt:lpstr>
      <vt:lpstr>Sponsor Steps</vt:lpstr>
      <vt:lpstr>DBIDS Worksheet</vt:lpstr>
      <vt:lpstr>Sponsor Steps cont’d</vt:lpstr>
      <vt:lpstr>Frequently Asked Questions</vt:lpstr>
      <vt:lpstr>Frequently Asked Questions Cont’d</vt:lpstr>
      <vt:lpstr>Frequently Asked Questions Cont’d</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DBIDS Visitor Enrollment System (DVES)</dc:title>
  <dc:creator>KHURSHID, REAGA S SSgt USAF ACC 9 SFS/S5/PR</dc:creator>
  <cp:lastModifiedBy>BROWN, FREDERICK A SrA USAF ACC 9 RW/PA</cp:lastModifiedBy>
  <cp:revision>17</cp:revision>
  <dcterms:created xsi:type="dcterms:W3CDTF">2023-11-22T19:50:49Z</dcterms:created>
  <dcterms:modified xsi:type="dcterms:W3CDTF">2025-10-21T16:30:20Z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0x0101004266BDA85A7B7E44BA263400F7C7B43E</vt:lpwstr>
  </property>
</Properties>
</file>